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79" r:id="rId5"/>
    <p:sldId id="282" r:id="rId6"/>
    <p:sldId id="283" r:id="rId7"/>
    <p:sldId id="280" r:id="rId8"/>
    <p:sldId id="281" r:id="rId9"/>
    <p:sldId id="285" r:id="rId10"/>
    <p:sldId id="258" r:id="rId11"/>
    <p:sldId id="261" r:id="rId12"/>
    <p:sldId id="26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0" r:id="rId21"/>
    <p:sldId id="272" r:id="rId22"/>
    <p:sldId id="273" r:id="rId23"/>
    <p:sldId id="274" r:id="rId24"/>
    <p:sldId id="276" r:id="rId25"/>
    <p:sldId id="277" r:id="rId26"/>
    <p:sldId id="286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E0B7-38E4-07B5-EBF6-8263B0606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C6A85-60EF-3A7F-A5EE-A930BC86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2B0A-1A9C-F748-329A-E3C7E95E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BDE4A-B036-8A69-753D-03C71173C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10239-7380-FB56-238F-9C96F4A5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15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289D-6ADC-4D2A-48F3-AC72A72F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2793-8372-FB66-6844-6B09861BF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EBAA-1A4D-AF32-266C-0138590C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6E085-E3CB-C282-5F39-73B6E640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E8FFF-E6AF-40D9-1322-6AA3479E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033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AE9CCC-A6C2-450D-4563-F883674E1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C5105-1677-AA41-1AA0-A9C6CF7AC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E8D75-EA9E-D6EE-6CF5-656D86EDD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DE742-7F00-A67F-2A4E-57021A5E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69BE4-425B-C032-AFC1-851A1CB7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04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9F3-7C28-BDDC-033D-22B912DB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0FDA8-1927-3E3B-0353-55F577591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F9592-B30B-6E70-A992-EB5758B8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DCC47-39AF-1DFC-B15C-E43FCA17C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11EA-D1AB-23F1-DA28-39909833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39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CED0-FAC6-F5E4-B54C-F962022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1E51-ADCA-9872-0E08-DCA46DF5F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BDBBF-8AAE-9DA3-61B5-4A674423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8C86-5A2D-5337-2EE4-ADDFF5B6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13C91-0264-CD66-25AE-0A0E61D5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51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F69F-4811-E6D8-00D9-54E07133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AD32-CE25-EA5F-C269-65BD46A39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6F3E2-AEF5-6984-F356-ACE0736E7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D5A71-6273-0E9D-0146-DB8548E1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3F8AB-9C08-5357-AB25-3D988DD8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56D62-7CB7-C675-DDA5-579B6A0E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73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2629-FF43-178B-7141-D60DF8EE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6E539-B99B-A11A-020C-DE356926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8C0A3-1D26-EC84-B141-3CB4532C2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4E3B7-10C6-5345-3C3F-57DDC8B92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6D4DA-A00D-621F-D096-F5ECCBAF1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1E13A0-E03E-2095-6E65-CBFA2EC7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4779E-A273-38D1-79E8-154947EC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BF52B-4830-DA99-8DAB-4F3D75DD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46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FAEB-F832-9828-A0D6-DC1E6B0C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42582-6000-20B6-652F-75B4334D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4CC77-0A7A-549B-22A6-886FD141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99B01-8B78-8997-A050-20D92876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38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1462C-2BA9-400B-00A6-0976A117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EB270-8907-4470-5E30-18AA647A7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CE58E-2FE6-32DB-5B76-78B869FC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11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4A8D-D25D-B055-BA6B-0DBD740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9DBD-9848-B8A0-1523-076D6877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8B899-3EC3-DF8C-8A3A-4B2BDC621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E0C00-F073-9403-ABC8-686F5C60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FFC01-4F66-0C53-3775-1819811B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E2026-5D0F-E15E-0BC4-DDB89310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87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297F-A7E5-70AE-3382-7F72B79C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24ACB-F2DF-2DBE-61DA-DBBC2EB92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0E81B-2B4E-FBCC-065E-0B91064C4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83BD-2722-5FFB-5481-3F1EA3CD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0B9D0-0E34-E723-6152-A527818F8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90E6D-7B69-9877-EC30-D4087705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35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8FB9C-7E26-690C-E132-E89349EA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993F4-30A5-5933-5CEE-08006F64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5DB99-D80C-BCFD-47C1-CB7DEFB1E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1D96D-5B21-4C69-9995-7FDABE16102A}" type="datetimeFigureOut">
              <a:rPr lang="en-IN" smtClean="0"/>
              <a:t>23-05-2025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9833-9DE2-D89C-37F2-21C95838B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3C31-E906-7991-C7E8-1A594C8B7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27298-A0B2-4F11-8D19-AFDA1DD71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91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AC811B-406E-E09B-87B9-32F49106137F}"/>
              </a:ext>
            </a:extLst>
          </p:cNvPr>
          <p:cNvSpPr txBox="1"/>
          <p:nvPr/>
        </p:nvSpPr>
        <p:spPr>
          <a:xfrm>
            <a:off x="1" y="384313"/>
            <a:ext cx="12657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UNIVERSITY COLLEGE OF ENGINEERING VILLUPURAM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4626C-C329-598E-8E29-24A42895C5BF}"/>
              </a:ext>
            </a:extLst>
          </p:cNvPr>
          <p:cNvSpPr txBox="1"/>
          <p:nvPr/>
        </p:nvSpPr>
        <p:spPr>
          <a:xfrm>
            <a:off x="0" y="773667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 Constituent College of Anna University, Chennai)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nna University - Wikipedia">
            <a:extLst>
              <a:ext uri="{FF2B5EF4-FFF2-40B4-BE49-F238E27FC236}">
                <a16:creationId xmlns:a16="http://schemas.microsoft.com/office/drawing/2014/main" id="{B4E872A2-C68E-3E63-DEC6-C5FD759AF20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0" y="243045"/>
            <a:ext cx="1357617" cy="138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4118B3-D34E-DA12-64B4-FC8BB32E622B}"/>
              </a:ext>
            </a:extLst>
          </p:cNvPr>
          <p:cNvSpPr txBox="1"/>
          <p:nvPr/>
        </p:nvSpPr>
        <p:spPr>
          <a:xfrm>
            <a:off x="0" y="153134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DEPARTMENT OF INFORMATION TECHNOLOGY - 2025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45860-8437-6A9C-CBD7-D37557647902}"/>
              </a:ext>
            </a:extLst>
          </p:cNvPr>
          <p:cNvSpPr txBox="1"/>
          <p:nvPr/>
        </p:nvSpPr>
        <p:spPr>
          <a:xfrm>
            <a:off x="232955" y="223922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RISK AND STAGE CLASSIFICATION OF NAFLD-HCC PATIENTS </a:t>
            </a:r>
            <a:r>
              <a:rPr lang="en-US" sz="2400" b="1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XGBOOST MODEL</a:t>
            </a: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SECOND REVIEW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5337A-D6BB-9477-37E6-CDE7B9518A51}"/>
              </a:ext>
            </a:extLst>
          </p:cNvPr>
          <p:cNvSpPr txBox="1"/>
          <p:nvPr/>
        </p:nvSpPr>
        <p:spPr>
          <a:xfrm>
            <a:off x="736865" y="4310997"/>
            <a:ext cx="4865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GUIDED 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MR.SATHEESH KUMAR 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Department of Information Technology,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UCEV 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72AD0-D09E-3499-1634-261097510442}"/>
              </a:ext>
            </a:extLst>
          </p:cNvPr>
          <p:cNvSpPr txBox="1"/>
          <p:nvPr/>
        </p:nvSpPr>
        <p:spPr>
          <a:xfrm>
            <a:off x="6849774" y="4310997"/>
            <a:ext cx="5527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PRESENTED BY: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LEENA S (422521205019),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RITHIKA  MS  (422521205033),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SASANIYA  S (422521205039),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SWETHA U (422521205044).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927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01D0-BC1B-28D7-4F05-6E6BED2D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81BB-B0E4-1870-FE8F-8FE2C061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two machine learning models: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Mortality Prediction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(Alive/Deceased – Binary Classification)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Stage Prediction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(Early, Intermediate, Advanced – Multiclass Classification)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real-time prediction capability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file upload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data preprocessing:</a:t>
            </a:r>
          </a:p>
          <a:p>
            <a:pPr lvl="1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status to binary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disease stage from survival time 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672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B5F-3C74-BD61-84E8-C36A1B2C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 Architecture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BDD0F7-291E-25DF-2366-9DE14A6DD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499" y="1253331"/>
            <a:ext cx="4739002" cy="4351338"/>
          </a:xfrm>
        </p:spPr>
      </p:pic>
    </p:spTree>
    <p:extLst>
      <p:ext uri="{BB962C8B-B14F-4D97-AF65-F5344CB8AC3E}">
        <p14:creationId xmlns:p14="http://schemas.microsoft.com/office/powerpoint/2010/main" val="27075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6B4F-B1EA-5BC2-7F3F-C8DCF208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5C0E-9841-EF69-37FC-BFE659799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Preprocessing: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Handled missing values using Mean/Median imputation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outliers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applied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categorical values using One-Hot Encoding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Engineering: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"status" to binary for mortality prediction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Derived disease stage (Early, Intermediate, Advanced) from survival time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602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68B5A-7888-DA11-02FB-1936E093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Introduction(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84C97-C6AF-F569-AE53-37450E635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Development:</a:t>
            </a:r>
          </a:p>
          <a:p>
            <a:pPr lvl="1"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two models: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for Mortality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Multiclass Classification for Disease Stage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with tuned hyperparameters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Prediction Interface: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CSV file upload and download in Google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prediction outputs and visualizations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2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D501-FF10-1B2D-8D83-103F4B0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Introduction(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0833-80CA-0064-59AC-78DAE3270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&amp; Visualization:</a:t>
            </a:r>
          </a:p>
          <a:p>
            <a:pPr lvl="1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Confusion Matrix and Classification Reports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metrics like Precision, Recall, and F1-Score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high accuracy and reduced false negatives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45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B6AB-7B4C-A8B5-A677-2F8617B8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Installation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43FBA-52C7-37F1-6164-396ABC70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</a:t>
            </a:r>
          </a:p>
          <a:p>
            <a:pPr lvl="1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</a:t>
            </a:r>
          </a:p>
          <a:p>
            <a:pPr lvl="1"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,scikit-learn, pandas, matplotlib ,seaborn ,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fpdf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</a:p>
          <a:p>
            <a:pPr lvl="1"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626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663A-AE11-D7B5-BFA5-D43D199C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Installation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8A7B8-836F-E633-DBA6-EC43A183E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342"/>
            <a:ext cx="10515600" cy="473162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!pip install -q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scikit-learn pandas matplotlib seaborn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fpdf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B11A17-CA0D-B100-8A4E-711C7F1B1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87" b="37454"/>
          <a:stretch/>
        </p:blipFill>
        <p:spPr>
          <a:xfrm>
            <a:off x="2063585" y="2195307"/>
            <a:ext cx="8064829" cy="39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71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8D15-E73E-DF86-6AFA-E7DDC6D0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Implementation</a:t>
            </a:r>
            <a:endParaRPr lang="en-IN" b="1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CB9801-811D-169F-6931-1A9D3592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t="38276" r="37073" b="6181"/>
          <a:stretch/>
        </p:blipFill>
        <p:spPr>
          <a:xfrm>
            <a:off x="1409115" y="1353185"/>
            <a:ext cx="8139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36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ACFC-D29D-B747-89F4-44FFEFA2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95606"/>
            <a:ext cx="10515600" cy="96223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Implementation(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IN" b="1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1DD126-94B8-445A-2164-554DC0FB8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05" r="45668" b="9931"/>
          <a:stretch/>
        </p:blipFill>
        <p:spPr>
          <a:xfrm>
            <a:off x="2172929" y="1254124"/>
            <a:ext cx="6479458" cy="44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7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59D0-AFE4-DD95-AB22-B21227C9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D1834-332C-A0F0-A9F7-F949634EE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43" y="1314081"/>
            <a:ext cx="8036733" cy="4603802"/>
          </a:xfrm>
        </p:spPr>
      </p:pic>
    </p:spTree>
    <p:extLst>
      <p:ext uri="{BB962C8B-B14F-4D97-AF65-F5344CB8AC3E}">
        <p14:creationId xmlns:p14="http://schemas.microsoft.com/office/powerpoint/2010/main" val="45058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E531-4633-E84E-D595-6D70F51F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0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687D-16F4-88B5-B037-8375C4CF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5260258"/>
          </a:xfrm>
        </p:spPr>
        <p:txBody>
          <a:bodyPr>
            <a:normAutofit fontScale="92500" lnSpcReduction="20000"/>
          </a:bodyPr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Architecture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 Architecture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Introduction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Implementation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Graphs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5357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61E55-CAD9-D496-633D-9DC9345C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2D4246-4737-C0F3-F5DD-A5ECE41E2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5" t="42470" r="46651" b="25308"/>
          <a:stretch/>
        </p:blipFill>
        <p:spPr>
          <a:xfrm>
            <a:off x="1092764" y="1981199"/>
            <a:ext cx="4424116" cy="1882141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C6A2B33-83AD-7618-4703-B9D6E574E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719" r="48483"/>
          <a:stretch/>
        </p:blipFill>
        <p:spPr>
          <a:xfrm>
            <a:off x="6015284" y="1652588"/>
            <a:ext cx="3700216" cy="30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9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3880-9CC9-F598-4248-65F6AF57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Evaluation(Cont..)</a:t>
            </a:r>
            <a:endParaRPr lang="en-IN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C6418E-D680-9EE1-6625-A9B038AC1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50000" r="46047" b="17674"/>
          <a:stretch/>
        </p:blipFill>
        <p:spPr>
          <a:xfrm>
            <a:off x="1465234" y="1766312"/>
            <a:ext cx="9048171" cy="33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63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E0B2-4F7B-3E9C-2D89-4D0ED4E1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Evaluation(Cont..)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855D1F-8C27-34D0-C3EC-25280340E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76" t="-20781" r="47676" b="20781"/>
          <a:stretch/>
        </p:blipFill>
        <p:spPr>
          <a:xfrm>
            <a:off x="0" y="65468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2008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BF82-256C-46A8-C93D-FB6FE37A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 &amp; Report Generation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99D0F7-946E-D15E-5322-C1088123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1" r="46355"/>
          <a:stretch/>
        </p:blipFill>
        <p:spPr>
          <a:xfrm>
            <a:off x="1450904" y="1798319"/>
            <a:ext cx="4149796" cy="2580323"/>
          </a:xfr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5E4D147-795D-705A-59B0-06615FE4F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7" b="36880"/>
          <a:stretch/>
        </p:blipFill>
        <p:spPr>
          <a:xfrm>
            <a:off x="6332220" y="1690688"/>
            <a:ext cx="4157416" cy="27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11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4F61-9DA1-14AC-6D7B-B64E7DEF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 &amp; Report Generation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E23F9E0-F336-A95C-A34C-33E10D57C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04" y="125333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3722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2E1F-413A-294C-8C80-9E1B44AB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 &amp; Report Generation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33A261-E076-138D-752A-C1747CD25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24" y="125333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41998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55C-E0DF-E3B4-9239-C6A04524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1BDF-72D2-2635-62F5-77A6F4804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Suárez, M., Gil-Rojas, S., Martínez-Blanco, P., et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al.Machine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Learning-Based Assessment of Survival and Risk Factors in Non-Alcoholic Fatty Liver Disease-Related Hepatocellular Carcinoma for Optimized Patient Management. Cancers 2024, 16, 1114.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Younossi, Z.M., et al. The Global Epidemiology of NAFLD and NASH: A Systematic Review. Hepatology, 77, 1335-1347.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Sagi, O., &amp; Rokach, L. Approximating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an Interpretable Decision Tree. Information Sciences, 572, 522-542.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Beam, A.L., 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Kohane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I.S. Big Data and Machine Learning in Health Care. JAMA, 319(13), 1317-1318.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9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16EAF-3BF0-21F9-8C7D-4E10F7E5F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7" y="2534264"/>
            <a:ext cx="10557387" cy="8947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689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D1C7-4B87-B8FF-4D6F-4087D020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83EF3-2E42-0999-07B0-2450597D3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machine learning to detect not only whether a patient might survive but also the stage of their disease.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users to upload their own data and get real-time results with easy-to-understand visuals like charts and reports.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designed to be interactive, so users can explore the detections in detail.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uses two powerful models to make the detections more accurate and reliable.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0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BCBC-8184-E97D-11C2-4634E0B1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8373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FD9A8-20ED-861B-0E81-D5C94B0B7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0748"/>
            <a:ext cx="10515600" cy="387621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enhances traditional mortality prediction models by introducing disease stage prediction and real-time user interaction. It features a dual-model architecture, improved data preprocessing, and interactive visualizations for better usability. Built using Python and libraries like scikit-learn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supports dynamic CSV-based predictions.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4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96CEA-819B-4769-83C8-620AB38E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27"/>
            <a:ext cx="10515600" cy="45228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BEA64-5E37-7720-76A8-E70FFA052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794872"/>
              </p:ext>
            </p:extLst>
          </p:nvPr>
        </p:nvGraphicFramePr>
        <p:xfrm>
          <a:off x="838200" y="521110"/>
          <a:ext cx="10515600" cy="612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787653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30092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888987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7770425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664078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81077903"/>
                    </a:ext>
                  </a:extLst>
                </a:gridCol>
              </a:tblGrid>
              <a:tr h="617377">
                <a:tc>
                  <a:txBody>
                    <a:bodyPr/>
                    <a:lstStyle/>
                    <a:p>
                      <a:r>
                        <a:rPr lang="en-US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AUTHOUR &amp; 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TECHNIQUES USED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KEY FINDINGS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695282"/>
                  </a:ext>
                </a:extLst>
              </a:tr>
              <a:tr h="2204921">
                <a:tc>
                  <a:txBody>
                    <a:bodyPr/>
                    <a:lstStyle/>
                    <a:p>
                      <a:r>
                        <a:rPr lang="en-US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Learning-Based Assessment of Survival and Risk Factors in NAFLD-Related HCC </a:t>
                      </a:r>
                      <a:r>
                        <a:rPr lang="en-US" i="1" dirty="0"/>
                        <a:t>(Base Paper)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Suárez M. et al., 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Predict survival and risk factors in NAFLD-HCC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XGBoost (ML), Clinical Data Analysis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Alcohol, obesity, and cirrhosis affect prognosis; XGBoost  had higher accuracy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4325"/>
                  </a:ext>
                </a:extLst>
              </a:tr>
              <a:tr h="1675740">
                <a:tc>
                  <a:txBody>
                    <a:bodyPr/>
                    <a:lstStyle/>
                    <a:p>
                      <a:r>
                        <a:rPr lang="en-US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Preoperative Prediction for Early Recurrence of HCC Using ML-Based Radiomics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Mao B. et al., 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Predict early recurrence of HCC after surgery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Radiomics (CT), Machine Learning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Combined radiomics + clinical data improved accuracy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33273"/>
                  </a:ext>
                </a:extLst>
              </a:tr>
              <a:tr h="1411149">
                <a:tc>
                  <a:txBody>
                    <a:bodyPr/>
                    <a:lstStyle/>
                    <a:p>
                      <a:r>
                        <a:rPr lang="en-US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Prediction of Response to DEB-TACE in HCC Using CT Radiomics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Zhang X. et al., 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 how patients respond to first DEB-TACE treatment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Logistic Regression, CT Radiomics + Clinical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model achieved best performance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7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29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FA9D-8107-8D25-2BBC-452B246D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64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F36F95-C82F-04BB-2F52-25A7F7A6B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76839"/>
              </p:ext>
            </p:extLst>
          </p:nvPr>
        </p:nvGraphicFramePr>
        <p:xfrm>
          <a:off x="838200" y="1825625"/>
          <a:ext cx="105156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961612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795385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492812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208471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24302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74045375"/>
                    </a:ext>
                  </a:extLst>
                </a:gridCol>
              </a:tblGrid>
              <a:tr h="443510">
                <a:tc>
                  <a:txBody>
                    <a:bodyPr/>
                    <a:lstStyle/>
                    <a:p>
                      <a:r>
                        <a:rPr lang="en-US" dirty="0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AUTHOURS &amp; 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TECHNIQUES USED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FINDINGS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656649"/>
                  </a:ext>
                </a:extLst>
              </a:tr>
              <a:tr h="443510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Development of a ML-Based Prognostic Model for AFP-positive HCC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Dong B. et al., 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 1-, 3-, and 5-year survival for AFP+ HCC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XGBoost</a:t>
                      </a:r>
                      <a:r>
                        <a:rPr lang="en-IN" dirty="0"/>
                        <a:t>, LR, SVM, RF, KNN, ID3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r>
                        <a:rPr lang="en-US" dirty="0"/>
                        <a:t> outperformed all other models; 5-year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015147"/>
                  </a:ext>
                </a:extLst>
              </a:tr>
              <a:tr h="44351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Centrosome Amplification Signature Predicts Prognosis &amp; Drug Response in HCC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Liu Y. et al., 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CARGs to improve HCC diagnosis and therapy prediction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LASSO-Cox Regression, Single-cell RNA-</a:t>
                      </a:r>
                      <a:r>
                        <a:rPr lang="en-IN" dirty="0" err="1"/>
                        <a:t>seq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6-gene signature linked to recurrence, immune evasion &amp; drug sensitivity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2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17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7E241-C5E3-0DE8-9ED2-0DD0B35E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9CBFC-93AE-3069-5262-0A206E3E9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uses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machine learning model to predict survival and identify key risk factors in NAFLD-related HCC patients. Trained on multicenter data with Bayesian optimization, it outperforms other models in accuracy. Key predictors include alcohol use, obesity, and cirrhosis, aiding personalized patient management.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24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78D0-814A-EC9A-764D-83276AD6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Architecture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D5F6421-AC0E-41BE-A235-505AB9F4C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416" y="141414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10672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41E3-EBC8-74FE-45FA-8E3438F4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Issues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D4A9-A32D-3AA8-1367-08BE7415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mortality prediction was implemented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user interaction or real-time prediction support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model evaluation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handling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dual-model structure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explainability for users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51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959</Words>
  <Application>Microsoft Office PowerPoint</Application>
  <PresentationFormat>Widescreen</PresentationFormat>
  <Paragraphs>147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AGENDA</vt:lpstr>
      <vt:lpstr>Introduction</vt:lpstr>
      <vt:lpstr>Abstract</vt:lpstr>
      <vt:lpstr>Literature Review</vt:lpstr>
      <vt:lpstr>Literature Review(Cont…)</vt:lpstr>
      <vt:lpstr>Existing System</vt:lpstr>
      <vt:lpstr>Existing System Architecture</vt:lpstr>
      <vt:lpstr>Current Issues</vt:lpstr>
      <vt:lpstr>Proposed Work</vt:lpstr>
      <vt:lpstr>Proposed Work Architecture</vt:lpstr>
      <vt:lpstr>Modules Introduction</vt:lpstr>
      <vt:lpstr>Modules Introduction(Cont…)</vt:lpstr>
      <vt:lpstr>Modules Introduction(Cont…)</vt:lpstr>
      <vt:lpstr>Tools Installation</vt:lpstr>
      <vt:lpstr>Tools Installation</vt:lpstr>
      <vt:lpstr>Module Implementation</vt:lpstr>
      <vt:lpstr>Modules Implementation(Cont…)</vt:lpstr>
      <vt:lpstr>Dataset</vt:lpstr>
      <vt:lpstr>Model Evaluation</vt:lpstr>
      <vt:lpstr>Model Evaluation(Cont..)</vt:lpstr>
      <vt:lpstr>Model Evaluation(Cont..)</vt:lpstr>
      <vt:lpstr>Real-Time Detection &amp; Report Generation </vt:lpstr>
      <vt:lpstr>Real-Time Detection &amp; Report Generation </vt:lpstr>
      <vt:lpstr>Real-Time Detection &amp; Report Generation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Leena Sekar</dc:creator>
  <cp:lastModifiedBy>Leena Sekar</cp:lastModifiedBy>
  <cp:revision>18</cp:revision>
  <dcterms:created xsi:type="dcterms:W3CDTF">2025-04-24T06:04:58Z</dcterms:created>
  <dcterms:modified xsi:type="dcterms:W3CDTF">2025-05-23T10:54:15Z</dcterms:modified>
</cp:coreProperties>
</file>